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C177D-3531-405D-9BFA-4C2201492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52A0CB-200E-4216-9475-20FBA4BDB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77CC4-5537-4C27-8A10-2DEFDC731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62B5-C52F-453E-9834-E10B372D5007}" type="datetimeFigureOut">
              <a:rPr lang="en-AU" smtClean="0"/>
              <a:t>21/03/2023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4E26B-9489-48A4-91E0-56ED78B8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1D11B-98B9-465B-B67E-90930162A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5842-D3F9-4FE5-AB1E-494FF0085E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925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A6943-68DD-4BFA-90A5-FB2E52E9B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150A6A-AE9C-46E3-8D05-AD9B9835B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014A-EB43-4475-B080-F43D5DEAA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62B5-C52F-453E-9834-E10B372D5007}" type="datetimeFigureOut">
              <a:rPr lang="en-AU" smtClean="0"/>
              <a:t>21/03/2023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53070-ADAD-4240-A9E7-310EA25F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04793-53F7-44D5-BBD6-D4987D2F1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5842-D3F9-4FE5-AB1E-494FF0085E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3058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21D472-383E-4570-9BED-55AF58744C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D1A00A-0B5D-46EC-AF18-1C830FB90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325EF-3FB6-4D51-983C-4B6E06A54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62B5-C52F-453E-9834-E10B372D5007}" type="datetimeFigureOut">
              <a:rPr lang="en-AU" smtClean="0"/>
              <a:t>21/03/2023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568FF-15BB-454C-AC9D-F05941C0D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ADF5B-BF11-4F53-ADEE-4A5E2E6F9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5842-D3F9-4FE5-AB1E-494FF0085E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946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4FC5D-1B3A-47D7-844B-8486D2F21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C4F23-7B6F-4498-A0F8-8EFC2D3CC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E5FFD-54D9-4F52-B389-9529F87D7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62B5-C52F-453E-9834-E10B372D5007}" type="datetimeFigureOut">
              <a:rPr lang="en-AU" smtClean="0"/>
              <a:t>21/03/2023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74780-0677-4A3A-9E5B-E7AC52C6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F4DF9-EAED-4E8C-A845-7E24F5385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5842-D3F9-4FE5-AB1E-494FF0085E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849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EFFFF-5B4F-4297-95DB-581501C1B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FD2C1-3B06-4654-B679-779F4BC31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925C3-C016-457A-9B88-A3AE74A37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62B5-C52F-453E-9834-E10B372D5007}" type="datetimeFigureOut">
              <a:rPr lang="en-AU" smtClean="0"/>
              <a:t>21/03/2023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96F60-F6B0-46CE-B7E0-5332A1DF0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182BD-6B74-4D8A-ADBF-E6E01D54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5842-D3F9-4FE5-AB1E-494FF0085E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405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6503B-1653-4279-8373-3AEB93ADD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EACA0-72B5-4AF5-8A60-6798D371B5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C46B63-03E5-4A46-BD9C-1672BD574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57CD4-99BE-46AE-8537-4F980A30C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62B5-C52F-453E-9834-E10B372D5007}" type="datetimeFigureOut">
              <a:rPr lang="en-AU" smtClean="0"/>
              <a:t>21/03/2023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75A79-DB81-4C7A-9691-D4FA48E14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08125-A38A-4915-8CB9-3F49202B1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5842-D3F9-4FE5-AB1E-494FF0085E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598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6C4D2-8E61-4113-A976-4218C94C1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FB129-715F-4CC3-8134-C14B38970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7F0BE8-4C66-471D-BEDC-90594C803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8C4155-4643-4D5B-B7CA-662E04020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3FAF26-5D69-4277-8B56-292C176484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25DA24-EF88-495A-A845-79A9FBB14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62B5-C52F-453E-9834-E10B372D5007}" type="datetimeFigureOut">
              <a:rPr lang="en-AU" smtClean="0"/>
              <a:t>21/03/2023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71FC67-46FA-4956-80E0-3FC7C8B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275C6E-4293-4317-994B-591174BA8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5842-D3F9-4FE5-AB1E-494FF0085E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611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2D3F5-35B3-4044-BB9F-6E3410C07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E021A6-C6E1-4388-ABB1-14834E8C8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62B5-C52F-453E-9834-E10B372D5007}" type="datetimeFigureOut">
              <a:rPr lang="en-AU" smtClean="0"/>
              <a:t>21/03/2023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A360EC-4D8E-4166-AA5E-F3EEB4D3A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2F7576-4EAC-419A-9309-A1B85E5D7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5842-D3F9-4FE5-AB1E-494FF0085E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720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9F5E08-0A6F-4BCE-8373-98621B610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62B5-C52F-453E-9834-E10B372D5007}" type="datetimeFigureOut">
              <a:rPr lang="en-AU" smtClean="0"/>
              <a:t>21/03/2023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6185FC-7652-43BC-A20E-42D1DDD83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CC6FD-961D-4582-8DEB-DD986231E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5842-D3F9-4FE5-AB1E-494FF0085E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143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AA91F-8230-4C3A-898A-00E8DFA5B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A38C2-5B73-42C0-8695-592FC40AC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2FBAC-A538-4385-9172-D2BD808C1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93FE9-3EE4-4289-B233-9D3E97E91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62B5-C52F-453E-9834-E10B372D5007}" type="datetimeFigureOut">
              <a:rPr lang="en-AU" smtClean="0"/>
              <a:t>21/03/2023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B6275E-D8A5-4A50-8692-15E853CB4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77C83-EF89-41FD-912D-768239257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5842-D3F9-4FE5-AB1E-494FF0085E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150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3F67B-2F86-491F-8C9F-F014435FB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F77991-C9CD-462A-9B86-AFAC93DD4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54390-BD38-4C46-A6B4-49D6F60B2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51518E-5831-45EC-98BE-961207EF3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62B5-C52F-453E-9834-E10B372D5007}" type="datetimeFigureOut">
              <a:rPr lang="en-AU" smtClean="0"/>
              <a:t>21/03/2023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5572C3-947F-4FCD-8AB5-B9879978F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6778B-79F2-465F-9C92-1BBBF4362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5842-D3F9-4FE5-AB1E-494FF0085E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342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8165AA-B6B7-4B02-ADF1-6DECE9BB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1A89CF-40F5-474A-BA7F-A2CC9221A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B3257-1B26-4CDB-BE23-90A6B31B5F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F62B5-C52F-453E-9834-E10B372D5007}" type="datetimeFigureOut">
              <a:rPr lang="en-AU" smtClean="0"/>
              <a:t>21/03/2023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D8AC9-95D8-4524-A8F6-026522F09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C26C3-6FD9-4DB8-9533-282513261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15842-D3F9-4FE5-AB1E-494FF0085E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0764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.nsw.gov.au/Infectious/tuberculosis/Pages/vaccination-request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5BAB82-3DAD-41E8-A67E-99F429223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591344"/>
            <a:ext cx="3200400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BCG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6D61FD-2965-4514-A55C-17115E650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/>
              <a:t>Emma Hunt </a:t>
            </a:r>
          </a:p>
          <a:p>
            <a:pPr algn="l"/>
            <a:r>
              <a:rPr lang="en-US" dirty="0"/>
              <a:t>TB Coordinator/CNC</a:t>
            </a:r>
          </a:p>
          <a:p>
            <a:pPr algn="l"/>
            <a:r>
              <a:rPr lang="en-US" dirty="0"/>
              <a:t>MLHD &amp; SNSWLHD</a:t>
            </a:r>
          </a:p>
          <a:p>
            <a:pPr algn="l"/>
            <a:r>
              <a:rPr lang="en-US" dirty="0"/>
              <a:t>NSW Health  </a:t>
            </a:r>
          </a:p>
        </p:txBody>
      </p:sp>
    </p:spTree>
    <p:extLst>
      <p:ext uri="{BB962C8B-B14F-4D97-AF65-F5344CB8AC3E}">
        <p14:creationId xmlns:p14="http://schemas.microsoft.com/office/powerpoint/2010/main" val="320662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38850-9812-4EAA-83FE-5A6C15763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BCG vaccine: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58117-4C13-48D7-BFE8-6FFEC2352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843"/>
            <a:ext cx="10515600" cy="4351338"/>
          </a:xfrm>
        </p:spPr>
        <p:txBody>
          <a:bodyPr/>
          <a:lstStyle/>
          <a:p>
            <a:r>
              <a:rPr lang="en-AU" dirty="0"/>
              <a:t>A live </a:t>
            </a:r>
            <a:r>
              <a:rPr lang="en-AU"/>
              <a:t>vaccine and </a:t>
            </a:r>
            <a:r>
              <a:rPr lang="en-AU" dirty="0"/>
              <a:t>available at NSW health BCG vaccine clinics – free of charge</a:t>
            </a:r>
          </a:p>
          <a:p>
            <a:r>
              <a:rPr lang="en-AU" dirty="0"/>
              <a:t>In some places BCG is available privately and through travel vaccine clinics – out of pocket costs </a:t>
            </a:r>
          </a:p>
          <a:p>
            <a:r>
              <a:rPr lang="en-AU" dirty="0"/>
              <a:t>Can have injected on same day if more then one live vaccine is required, allow 4 weeks between BCG and other live vaccines </a:t>
            </a:r>
          </a:p>
          <a:p>
            <a:r>
              <a:rPr lang="en-AU" dirty="0"/>
              <a:t>Can take 3 months to provide protection against TB, should ideally be given 3 months before overseas travel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966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6E6C7-CA15-4B38-ADE3-D7BB87033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 NSW BCG vaccine is recommended for: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DED26-9070-4421-A004-5293C9628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Children younger than 5 years of age who are travelling for 4 weeks or more to a country where TB is common</a:t>
            </a:r>
          </a:p>
          <a:p>
            <a:r>
              <a:rPr lang="en-AU" dirty="0"/>
              <a:t>Children younger than years of age considered by TB services to be at ongoing risk of TB exposure in Australia </a:t>
            </a:r>
          </a:p>
          <a:p>
            <a:r>
              <a:rPr lang="en-AU" dirty="0"/>
              <a:t>Children younger than 5 years of age that live with someone with leprosy</a:t>
            </a:r>
          </a:p>
          <a:p>
            <a:r>
              <a:rPr lang="en-AU" dirty="0"/>
              <a:t>HCWs travelling overseas to work in a country where BCG is required or highly recommended </a:t>
            </a:r>
          </a:p>
        </p:txBody>
      </p:sp>
    </p:spTree>
    <p:extLst>
      <p:ext uri="{BB962C8B-B14F-4D97-AF65-F5344CB8AC3E}">
        <p14:creationId xmlns:p14="http://schemas.microsoft.com/office/powerpoint/2010/main" val="185403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BCA57-3559-4E7D-A532-E255D6AB2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AU" dirty="0"/>
              <a:t>TST not routinely required before BCG: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41EF1-C7C9-4D98-81C2-CF6BD0E60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23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Each child will complete a risk assessment when requesting a BCG vaccine. If that child:</a:t>
            </a:r>
          </a:p>
          <a:p>
            <a:r>
              <a:rPr lang="en-AU" dirty="0"/>
              <a:t>Was born in a country where TB is common</a:t>
            </a:r>
          </a:p>
          <a:p>
            <a:r>
              <a:rPr lang="en-AU" dirty="0"/>
              <a:t>Has lived or travelled to a country or region where TB is common</a:t>
            </a:r>
          </a:p>
          <a:p>
            <a:r>
              <a:rPr lang="en-AU" dirty="0"/>
              <a:t>Has been in close contact with a pulmonary case of TB</a:t>
            </a:r>
          </a:p>
          <a:p>
            <a:pPr marL="0" indent="0">
              <a:buNone/>
            </a:pPr>
            <a:r>
              <a:rPr lang="en-AU" dirty="0"/>
              <a:t>TST will be required, involving 2 visits to the BCG clinic.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If the child answers </a:t>
            </a:r>
            <a:r>
              <a:rPr lang="en-AU" b="1" dirty="0"/>
              <a:t>no</a:t>
            </a:r>
            <a:r>
              <a:rPr lang="en-AU" dirty="0"/>
              <a:t> to any of these questions then BCG can be administered without TST, meaning only one visit to clinic</a:t>
            </a:r>
          </a:p>
        </p:txBody>
      </p:sp>
    </p:spTree>
    <p:extLst>
      <p:ext uri="{BB962C8B-B14F-4D97-AF65-F5344CB8AC3E}">
        <p14:creationId xmlns:p14="http://schemas.microsoft.com/office/powerpoint/2010/main" val="4076177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7CDDA-A16C-41F4-891D-967FB77FD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Accelerated BCG reaction: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E9B98-7633-4C2F-A909-15D47CDCF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Normally the sore should take a few weeks to form a red bump, then open sore an a few months to heal to a small flat scar</a:t>
            </a:r>
          </a:p>
          <a:p>
            <a:endParaRPr lang="en-AU" dirty="0"/>
          </a:p>
          <a:p>
            <a:r>
              <a:rPr lang="en-AU" dirty="0"/>
              <a:t>If the sore forms within one week, it is considered an accelerated reaction and the BCG clinic needs to be contacted so follow can be arranged. </a:t>
            </a:r>
          </a:p>
        </p:txBody>
      </p:sp>
    </p:spTree>
    <p:extLst>
      <p:ext uri="{BB962C8B-B14F-4D97-AF65-F5344CB8AC3E}">
        <p14:creationId xmlns:p14="http://schemas.microsoft.com/office/powerpoint/2010/main" val="978901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9CD0A-4D3C-4CCF-A8B3-DB4E87C99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Request a BCG: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E044F-1B3A-4754-9AFA-730F48F80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/>
              <a:t>Families can request on the NSW Health webpage:</a:t>
            </a:r>
          </a:p>
          <a:p>
            <a:pPr marL="0" indent="0">
              <a:buNone/>
            </a:pPr>
            <a:r>
              <a:rPr lang="en-AU" dirty="0">
                <a:hlinkClick r:id="rId2"/>
              </a:rPr>
              <a:t>https://www.health.nsw.gov.au/Infectious/tuberculosis/Pages/vaccination-request.aspx</a:t>
            </a:r>
            <a:r>
              <a:rPr lang="en-AU" dirty="0"/>
              <a:t> (risk assessment is on request form, will be assessed by TB services)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Can request via a GP who can refer to local TB services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Fact sheets available on NSW Health:</a:t>
            </a:r>
          </a:p>
          <a:p>
            <a:pPr marL="0" indent="0">
              <a:buNone/>
            </a:pPr>
            <a:r>
              <a:rPr lang="en-AU" dirty="0"/>
              <a:t>BCG vaccine</a:t>
            </a:r>
          </a:p>
          <a:p>
            <a:pPr marL="0" indent="0">
              <a:buNone/>
            </a:pPr>
            <a:r>
              <a:rPr lang="en-AU" dirty="0"/>
              <a:t>Overseas travel and risk of TB in children </a:t>
            </a:r>
          </a:p>
        </p:txBody>
      </p:sp>
    </p:spTree>
    <p:extLst>
      <p:ext uri="{BB962C8B-B14F-4D97-AF65-F5344CB8AC3E}">
        <p14:creationId xmlns:p14="http://schemas.microsoft.com/office/powerpoint/2010/main" val="3436636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400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BCG</vt:lpstr>
      <vt:lpstr>BCG vaccine:</vt:lpstr>
      <vt:lpstr>In NSW BCG vaccine is recommended for:</vt:lpstr>
      <vt:lpstr>TST not routinely required before BCG:</vt:lpstr>
      <vt:lpstr>Accelerated BCG reaction:</vt:lpstr>
      <vt:lpstr>Request a BCG: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BCG</dc:title>
  <dc:creator>Emma Hunt (Murrumbidgee LHD)</dc:creator>
  <cp:lastModifiedBy>Emma Hunt (Murrumbidgee LHD)</cp:lastModifiedBy>
  <cp:revision>2</cp:revision>
  <dcterms:created xsi:type="dcterms:W3CDTF">2023-03-07T00:27:52Z</dcterms:created>
  <dcterms:modified xsi:type="dcterms:W3CDTF">2023-03-21T03:27:22Z</dcterms:modified>
</cp:coreProperties>
</file>